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9" r:id="rId3"/>
    <p:sldId id="260" r:id="rId4"/>
    <p:sldId id="261" r:id="rId5"/>
    <p:sldId id="262" r:id="rId6"/>
    <p:sldId id="263" r:id="rId7"/>
    <p:sldId id="264" r:id="rId8"/>
    <p:sldId id="270" r:id="rId9"/>
    <p:sldId id="265" r:id="rId10"/>
    <p:sldId id="266" r:id="rId11"/>
    <p:sldId id="271" r:id="rId12"/>
    <p:sldId id="267" r:id="rId13"/>
    <p:sldId id="268" r:id="rId14"/>
    <p:sldId id="269" r:id="rId15"/>
    <p:sldId id="272" r:id="rId16"/>
    <p:sldId id="273" r:id="rId17"/>
  </p:sldIdLst>
  <p:sldSz cx="9144000" cy="6858000" type="screen4x3"/>
  <p:notesSz cx="7002463"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4401" cy="461804"/>
          </a:xfrm>
          <a:prstGeom prst="rect">
            <a:avLst/>
          </a:prstGeom>
        </p:spPr>
        <p:txBody>
          <a:bodyPr vert="horz" lIns="92784" tIns="46392" rIns="92784" bIns="46392" rtlCol="0"/>
          <a:lstStyle>
            <a:lvl1pPr algn="l">
              <a:defRPr sz="1200"/>
            </a:lvl1pPr>
          </a:lstStyle>
          <a:p>
            <a:endParaRPr lang="en-US"/>
          </a:p>
        </p:txBody>
      </p:sp>
      <p:sp>
        <p:nvSpPr>
          <p:cNvPr id="3" name="Date Placeholder 2"/>
          <p:cNvSpPr>
            <a:spLocks noGrp="1"/>
          </p:cNvSpPr>
          <p:nvPr>
            <p:ph type="dt" sz="quarter" idx="1"/>
          </p:nvPr>
        </p:nvSpPr>
        <p:spPr>
          <a:xfrm>
            <a:off x="3966442" y="0"/>
            <a:ext cx="3034401" cy="461804"/>
          </a:xfrm>
          <a:prstGeom prst="rect">
            <a:avLst/>
          </a:prstGeom>
        </p:spPr>
        <p:txBody>
          <a:bodyPr vert="horz" lIns="92784" tIns="46392" rIns="92784" bIns="46392" rtlCol="0"/>
          <a:lstStyle>
            <a:lvl1pPr algn="r">
              <a:defRPr sz="1200"/>
            </a:lvl1pPr>
          </a:lstStyle>
          <a:p>
            <a:fld id="{8B6FFB92-C133-4DE0-B033-969633AC7AE6}" type="datetimeFigureOut">
              <a:rPr lang="en-US" smtClean="0"/>
              <a:pPr/>
              <a:t>5/29/2012</a:t>
            </a:fld>
            <a:endParaRPr lang="en-US"/>
          </a:p>
        </p:txBody>
      </p:sp>
      <p:sp>
        <p:nvSpPr>
          <p:cNvPr id="4" name="Footer Placeholder 3"/>
          <p:cNvSpPr>
            <a:spLocks noGrp="1"/>
          </p:cNvSpPr>
          <p:nvPr>
            <p:ph type="ftr" sz="quarter" idx="2"/>
          </p:nvPr>
        </p:nvSpPr>
        <p:spPr>
          <a:xfrm>
            <a:off x="0" y="8772668"/>
            <a:ext cx="3034401" cy="461804"/>
          </a:xfrm>
          <a:prstGeom prst="rect">
            <a:avLst/>
          </a:prstGeom>
        </p:spPr>
        <p:txBody>
          <a:bodyPr vert="horz" lIns="92784" tIns="46392" rIns="92784" bIns="46392" rtlCol="0" anchor="b"/>
          <a:lstStyle>
            <a:lvl1pPr algn="l">
              <a:defRPr sz="1200"/>
            </a:lvl1pPr>
          </a:lstStyle>
          <a:p>
            <a:endParaRPr lang="en-US"/>
          </a:p>
        </p:txBody>
      </p:sp>
      <p:sp>
        <p:nvSpPr>
          <p:cNvPr id="5" name="Slide Number Placeholder 4"/>
          <p:cNvSpPr>
            <a:spLocks noGrp="1"/>
          </p:cNvSpPr>
          <p:nvPr>
            <p:ph type="sldNum" sz="quarter" idx="3"/>
          </p:nvPr>
        </p:nvSpPr>
        <p:spPr>
          <a:xfrm>
            <a:off x="3966442" y="8772668"/>
            <a:ext cx="3034401" cy="461804"/>
          </a:xfrm>
          <a:prstGeom prst="rect">
            <a:avLst/>
          </a:prstGeom>
        </p:spPr>
        <p:txBody>
          <a:bodyPr vert="horz" lIns="92784" tIns="46392" rIns="92784" bIns="46392" rtlCol="0" anchor="b"/>
          <a:lstStyle>
            <a:lvl1pPr algn="r">
              <a:defRPr sz="1200"/>
            </a:lvl1pPr>
          </a:lstStyle>
          <a:p>
            <a:fld id="{C92FC91F-7B74-44CF-BCBE-EBF97860672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4401" cy="461804"/>
          </a:xfrm>
          <a:prstGeom prst="rect">
            <a:avLst/>
          </a:prstGeom>
        </p:spPr>
        <p:txBody>
          <a:bodyPr vert="horz" lIns="92784" tIns="46392" rIns="92784" bIns="46392" rtlCol="0"/>
          <a:lstStyle>
            <a:lvl1pPr algn="l">
              <a:defRPr sz="1200"/>
            </a:lvl1pPr>
          </a:lstStyle>
          <a:p>
            <a:endParaRPr lang="en-US"/>
          </a:p>
        </p:txBody>
      </p:sp>
      <p:sp>
        <p:nvSpPr>
          <p:cNvPr id="3" name="Date Placeholder 2"/>
          <p:cNvSpPr>
            <a:spLocks noGrp="1"/>
          </p:cNvSpPr>
          <p:nvPr>
            <p:ph type="dt" idx="1"/>
          </p:nvPr>
        </p:nvSpPr>
        <p:spPr>
          <a:xfrm>
            <a:off x="3966442" y="0"/>
            <a:ext cx="3034401" cy="461804"/>
          </a:xfrm>
          <a:prstGeom prst="rect">
            <a:avLst/>
          </a:prstGeom>
        </p:spPr>
        <p:txBody>
          <a:bodyPr vert="horz" lIns="92784" tIns="46392" rIns="92784" bIns="46392" rtlCol="0"/>
          <a:lstStyle>
            <a:lvl1pPr algn="r">
              <a:defRPr sz="1200"/>
            </a:lvl1pPr>
          </a:lstStyle>
          <a:p>
            <a:fld id="{E3A08C7B-70BE-4DCF-9827-87B2AE93B24A}" type="datetimeFigureOut">
              <a:rPr lang="en-US" smtClean="0"/>
              <a:pPr/>
              <a:t>5/29/2012</a:t>
            </a:fld>
            <a:endParaRPr lang="en-US"/>
          </a:p>
        </p:txBody>
      </p:sp>
      <p:sp>
        <p:nvSpPr>
          <p:cNvPr id="4" name="Slide Image Placeholder 3"/>
          <p:cNvSpPr>
            <a:spLocks noGrp="1" noRot="1" noChangeAspect="1"/>
          </p:cNvSpPr>
          <p:nvPr>
            <p:ph type="sldImg" idx="2"/>
          </p:nvPr>
        </p:nvSpPr>
        <p:spPr>
          <a:xfrm>
            <a:off x="1192213" y="692150"/>
            <a:ext cx="4618037" cy="3463925"/>
          </a:xfrm>
          <a:prstGeom prst="rect">
            <a:avLst/>
          </a:prstGeom>
          <a:noFill/>
          <a:ln w="12700">
            <a:solidFill>
              <a:prstClr val="black"/>
            </a:solidFill>
          </a:ln>
        </p:spPr>
        <p:txBody>
          <a:bodyPr vert="horz" lIns="92784" tIns="46392" rIns="92784" bIns="46392" rtlCol="0" anchor="ctr"/>
          <a:lstStyle/>
          <a:p>
            <a:endParaRPr lang="en-US"/>
          </a:p>
        </p:txBody>
      </p:sp>
      <p:sp>
        <p:nvSpPr>
          <p:cNvPr id="5" name="Notes Placeholder 4"/>
          <p:cNvSpPr>
            <a:spLocks noGrp="1"/>
          </p:cNvSpPr>
          <p:nvPr>
            <p:ph type="body" sz="quarter" idx="3"/>
          </p:nvPr>
        </p:nvSpPr>
        <p:spPr>
          <a:xfrm>
            <a:off x="700247" y="4387136"/>
            <a:ext cx="5601970" cy="4156234"/>
          </a:xfrm>
          <a:prstGeom prst="rect">
            <a:avLst/>
          </a:prstGeom>
        </p:spPr>
        <p:txBody>
          <a:bodyPr vert="horz" lIns="92784" tIns="46392" rIns="92784" bIns="4639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4401" cy="461804"/>
          </a:xfrm>
          <a:prstGeom prst="rect">
            <a:avLst/>
          </a:prstGeom>
        </p:spPr>
        <p:txBody>
          <a:bodyPr vert="horz" lIns="92784" tIns="46392" rIns="92784" bIns="46392" rtlCol="0" anchor="b"/>
          <a:lstStyle>
            <a:lvl1pPr algn="l">
              <a:defRPr sz="1200"/>
            </a:lvl1pPr>
          </a:lstStyle>
          <a:p>
            <a:endParaRPr lang="en-US"/>
          </a:p>
        </p:txBody>
      </p:sp>
      <p:sp>
        <p:nvSpPr>
          <p:cNvPr id="7" name="Slide Number Placeholder 6"/>
          <p:cNvSpPr>
            <a:spLocks noGrp="1"/>
          </p:cNvSpPr>
          <p:nvPr>
            <p:ph type="sldNum" sz="quarter" idx="5"/>
          </p:nvPr>
        </p:nvSpPr>
        <p:spPr>
          <a:xfrm>
            <a:off x="3966442" y="8772668"/>
            <a:ext cx="3034401" cy="461804"/>
          </a:xfrm>
          <a:prstGeom prst="rect">
            <a:avLst/>
          </a:prstGeom>
        </p:spPr>
        <p:txBody>
          <a:bodyPr vert="horz" lIns="92784" tIns="46392" rIns="92784" bIns="46392" rtlCol="0" anchor="b"/>
          <a:lstStyle>
            <a:lvl1pPr algn="r">
              <a:defRPr sz="1200"/>
            </a:lvl1pPr>
          </a:lstStyle>
          <a:p>
            <a:fld id="{3B71563C-89AA-47F5-ABF7-57D22B0933B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71563C-89AA-47F5-ABF7-57D22B0933B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9F0D6A9-2208-4EFA-9A09-05AD99DFF905}"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07646-CB4B-4011-90DD-CD66F792EB7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F0D6A9-2208-4EFA-9A09-05AD99DFF905}"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F0D6A9-2208-4EFA-9A09-05AD99DFF905}" type="datetimeFigureOut">
              <a:rPr lang="en-US" smtClean="0"/>
              <a:pPr/>
              <a:t>5/29/2012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F0D6A9-2208-4EFA-9A09-05AD99DFF905}"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F0D6A9-2208-4EFA-9A09-05AD99DFF905}" type="datetimeFigureOut">
              <a:rPr lang="en-US" smtClean="0"/>
              <a:pPr/>
              <a:t>5/29/2012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807646-CB4B-4011-90DD-CD66F792EB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F0D6A9-2208-4EFA-9A09-05AD99DFF905}"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F0D6A9-2208-4EFA-9A09-05AD99DFF905}" type="datetimeFigureOut">
              <a:rPr lang="en-US" smtClean="0"/>
              <a:pPr/>
              <a:t>5/29/2012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F0D6A9-2208-4EFA-9A09-05AD99DFF905}" type="datetimeFigureOut">
              <a:rPr lang="en-US" smtClean="0"/>
              <a:pPr/>
              <a:t>5/29/2012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F0D6A9-2208-4EFA-9A09-05AD99DFF905}" type="datetimeFigureOut">
              <a:rPr lang="en-US" smtClean="0"/>
              <a:pPr/>
              <a:t>5/29/2012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807646-CB4B-4011-90DD-CD66F792EB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F0D6A9-2208-4EFA-9A09-05AD99DFF905}" type="datetimeFigureOut">
              <a:rPr lang="en-US" smtClean="0"/>
              <a:pPr/>
              <a:t>5/29/2012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807646-CB4B-4011-90DD-CD66F792EB7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9F0D6A9-2208-4EFA-9A09-05AD99DFF905}" type="datetimeFigureOut">
              <a:rPr lang="en-US" smtClean="0"/>
              <a:pPr/>
              <a:t>5/29/2012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9A807646-CB4B-4011-90DD-CD66F792EB7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9F0D6A9-2208-4EFA-9A09-05AD99DFF905}" type="datetimeFigureOut">
              <a:rPr lang="en-US" smtClean="0"/>
              <a:pPr/>
              <a:t>5/29/2012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A807646-CB4B-4011-90DD-CD66F792EB7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images.suite101.com/730384_com_570pxmerto.pn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Deviance Theories </a:t>
            </a:r>
            <a:endParaRPr lang="en-US" dirty="0"/>
          </a:p>
        </p:txBody>
      </p:sp>
      <p:sp>
        <p:nvSpPr>
          <p:cNvPr id="3" name="Subtitle 2"/>
          <p:cNvSpPr>
            <a:spLocks noGrp="1"/>
          </p:cNvSpPr>
          <p:nvPr>
            <p:ph type="subTitle" idx="1"/>
          </p:nvPr>
        </p:nvSpPr>
        <p:spPr/>
        <p:txBody>
          <a:bodyPr/>
          <a:lstStyle/>
          <a:p>
            <a:r>
              <a:rPr lang="en-US" dirty="0" smtClean="0"/>
              <a:t>A Sociological Look…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Ways of adaptation to society</a:t>
            </a:r>
            <a:endParaRPr lang="en-US" dirty="0"/>
          </a:p>
        </p:txBody>
      </p:sp>
      <p:sp>
        <p:nvSpPr>
          <p:cNvPr id="3" name="Content Placeholder 2"/>
          <p:cNvSpPr>
            <a:spLocks noGrp="1"/>
          </p:cNvSpPr>
          <p:nvPr>
            <p:ph idx="1"/>
          </p:nvPr>
        </p:nvSpPr>
        <p:spPr>
          <a:xfrm>
            <a:off x="457200" y="1775191"/>
            <a:ext cx="8229600" cy="4854209"/>
          </a:xfrm>
        </p:spPr>
        <p:txBody>
          <a:bodyPr>
            <a:normAutofit fontScale="77500" lnSpcReduction="20000"/>
          </a:bodyPr>
          <a:lstStyle/>
          <a:p>
            <a:pPr lvl="1"/>
            <a:r>
              <a:rPr b="1" dirty="0" smtClean="0"/>
              <a:t>Conformity</a:t>
            </a:r>
            <a:r>
              <a:rPr dirty="0" smtClean="0"/>
              <a:t>—accept </a:t>
            </a:r>
            <a:r>
              <a:rPr dirty="0"/>
              <a:t>the cultural goals of society and the means of reaching those goals</a:t>
            </a:r>
            <a:endParaRPr sz="2600" dirty="0"/>
          </a:p>
          <a:p>
            <a:pPr lvl="1"/>
            <a:r>
              <a:rPr b="1" dirty="0" smtClean="0"/>
              <a:t>Innovation—</a:t>
            </a:r>
            <a:r>
              <a:rPr dirty="0" smtClean="0"/>
              <a:t>accept </a:t>
            </a:r>
            <a:r>
              <a:rPr dirty="0"/>
              <a:t>the cultural goals of society, but not the means of reaching those goals. Many become deviants, using illegal means to gain wealth, power and status.</a:t>
            </a:r>
            <a:endParaRPr sz="2600" dirty="0"/>
          </a:p>
          <a:p>
            <a:pPr lvl="1"/>
            <a:r>
              <a:rPr b="1" dirty="0"/>
              <a:t>Ritualism—</a:t>
            </a:r>
            <a:r>
              <a:rPr dirty="0"/>
              <a:t>Instead of violating the norms for achievement, they give up the goals while continuing to observe the expected rules of behavior (Passing up a job promotion due to fear of rejection.) </a:t>
            </a:r>
            <a:endParaRPr sz="2600" dirty="0"/>
          </a:p>
          <a:p>
            <a:pPr lvl="1"/>
            <a:r>
              <a:rPr b="1" dirty="0" err="1"/>
              <a:t>Retreatism</a:t>
            </a:r>
            <a:r>
              <a:rPr b="1" dirty="0"/>
              <a:t>—</a:t>
            </a:r>
            <a:r>
              <a:rPr dirty="0"/>
              <a:t>Reject both cultural goals and ways in which to achieve them. Usually these people are drug addicts and beggars. </a:t>
            </a:r>
            <a:endParaRPr sz="2600" dirty="0"/>
          </a:p>
          <a:p>
            <a:pPr lvl="1"/>
            <a:r>
              <a:rPr b="1" dirty="0"/>
              <a:t>Rebellion—</a:t>
            </a:r>
            <a:r>
              <a:rPr dirty="0"/>
              <a:t>Trying to set new group of goals and means by which to achieve these goals. These are where members of revolutionary groups fall. </a:t>
            </a:r>
            <a:endParaRPr sz="2600" dirty="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Structural-Strain  Theory</a:t>
            </a:r>
            <a:endParaRPr lang="en-US" dirty="0"/>
          </a:p>
        </p:txBody>
      </p:sp>
      <p:pic>
        <p:nvPicPr>
          <p:cNvPr id="1026" name="Picture 2" descr="Typology of Deviance, Wikimedia Commons">
            <a:hlinkClick r:id="rId2"/>
          </p:cNvPr>
          <p:cNvPicPr>
            <a:picLocks noChangeAspect="1" noChangeArrowheads="1"/>
          </p:cNvPicPr>
          <p:nvPr/>
        </p:nvPicPr>
        <p:blipFill>
          <a:blip r:embed="rId3" cstate="print"/>
          <a:srcRect/>
          <a:stretch>
            <a:fillRect/>
          </a:stretch>
        </p:blipFill>
        <p:spPr bwMode="auto">
          <a:xfrm>
            <a:off x="228600" y="1600200"/>
            <a:ext cx="7162800" cy="5089358"/>
          </a:xfrm>
          <a:prstGeom prst="rect">
            <a:avLst/>
          </a:prstGeom>
          <a:noFill/>
        </p:spPr>
      </p:pic>
      <p:pic>
        <p:nvPicPr>
          <p:cNvPr id="1028" name="Picture 4" descr="Robert Merton, eilatgordinlevitan.com"/>
          <p:cNvPicPr>
            <a:picLocks noChangeAspect="1" noChangeArrowheads="1"/>
          </p:cNvPicPr>
          <p:nvPr/>
        </p:nvPicPr>
        <p:blipFill>
          <a:blip r:embed="rId4" cstate="print"/>
          <a:srcRect/>
          <a:stretch>
            <a:fillRect/>
          </a:stretch>
        </p:blipFill>
        <p:spPr bwMode="auto">
          <a:xfrm>
            <a:off x="6705600" y="2438400"/>
            <a:ext cx="1962150" cy="196215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Control Theory: </a:t>
            </a:r>
            <a:endParaRPr lang="en-US" dirty="0"/>
          </a:p>
        </p:txBody>
      </p:sp>
      <p:sp>
        <p:nvSpPr>
          <p:cNvPr id="3" name="Content Placeholder 2"/>
          <p:cNvSpPr>
            <a:spLocks noGrp="1"/>
          </p:cNvSpPr>
          <p:nvPr>
            <p:ph idx="1"/>
          </p:nvPr>
        </p:nvSpPr>
        <p:spPr/>
        <p:txBody>
          <a:bodyPr/>
          <a:lstStyle/>
          <a:p>
            <a:pPr lvl="1"/>
            <a:r>
              <a:rPr lang="en-US" dirty="0" smtClean="0"/>
              <a:t>Turns to social structure for an explanation of deviant behavior. Control theorists see deviance as a natural occurrence and conformity as the result of social control. </a:t>
            </a:r>
            <a:endParaRPr lang="en-US" sz="2400" dirty="0" smtClean="0"/>
          </a:p>
          <a:p>
            <a:pPr lvl="1"/>
            <a:r>
              <a:rPr lang="en-US" dirty="0" smtClean="0"/>
              <a:t>People who have weak ties to the community are likely to commit deviant acts. Individuals who are integrated into the community are likely to conform. </a:t>
            </a:r>
            <a:endParaRPr lang="en-US" sz="2400" dirty="0" smtClean="0"/>
          </a:p>
          <a:p>
            <a:endParaRPr lang="en-US" dirty="0"/>
          </a:p>
        </p:txBody>
      </p:sp>
      <p:sp>
        <p:nvSpPr>
          <p:cNvPr id="4" name="TextBox 3"/>
          <p:cNvSpPr txBox="1"/>
          <p:nvPr/>
        </p:nvSpPr>
        <p:spPr>
          <a:xfrm>
            <a:off x="0" y="5638800"/>
            <a:ext cx="9144000" cy="1200329"/>
          </a:xfrm>
          <a:prstGeom prst="rect">
            <a:avLst/>
          </a:prstGeom>
          <a:noFill/>
        </p:spPr>
        <p:txBody>
          <a:bodyPr wrap="square" rtlCol="0">
            <a:spAutoFit/>
          </a:bodyPr>
          <a:lstStyle/>
          <a:p>
            <a:r>
              <a:rPr lang="en-US" sz="2400" dirty="0" smtClean="0">
                <a:solidFill>
                  <a:srgbClr val="7030A0"/>
                </a:solidFill>
              </a:rPr>
              <a:t>“I follow school rules not because I care or agree with them, I just think getting in trouble is not worth it.” </a:t>
            </a:r>
          </a:p>
          <a:p>
            <a:r>
              <a:rPr lang="en-US" sz="2400" dirty="0" smtClean="0">
                <a:solidFill>
                  <a:srgbClr val="7030A0"/>
                </a:solidFill>
              </a:rPr>
              <a:t>(feels controlled by teachers, administrators, security guards, etc) </a:t>
            </a:r>
            <a:endParaRPr lang="en-US" sz="2400" dirty="0">
              <a:solidFill>
                <a:srgbClr val="7030A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Conflict Theory: </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Competition and social inequality lead to deviance. They see social life as a struggle between those with power (upper class) and those without power (working/lower class). </a:t>
            </a:r>
            <a:endParaRPr lang="en-US" sz="2400" dirty="0" smtClean="0"/>
          </a:p>
          <a:p>
            <a:pPr lvl="1"/>
            <a:r>
              <a:rPr lang="en-US" dirty="0" smtClean="0">
                <a:solidFill>
                  <a:srgbClr val="7030A0"/>
                </a:solidFill>
              </a:rPr>
              <a:t>People with power commit deviant acts to keep power (think corruption). People without power commit deviant acts for two reasons—to obtain economic rewards or because they have low self-esteem/feel powerless</a:t>
            </a:r>
            <a:r>
              <a:rPr lang="en-US" dirty="0" smtClean="0"/>
              <a:t>.</a:t>
            </a:r>
            <a:endParaRPr lang="en-US" sz="2400" dirty="0" smtClean="0"/>
          </a:p>
          <a:p>
            <a:pPr lvl="1"/>
            <a:r>
              <a:rPr lang="en-US" dirty="0" smtClean="0"/>
              <a:t>Deviance here is anything that threatens the power base. They blame deviance mostly on the lower classes. </a:t>
            </a:r>
            <a:endParaRPr lang="en-US" sz="24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Labeling Theory: </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From the interactionist perspective, this theory focuses on how individuals come to be labeled as deviant and believe all commit deviant acts at some point in life—but not all are labeled deviant. </a:t>
            </a:r>
            <a:endParaRPr lang="en-US" sz="2400" dirty="0" smtClean="0"/>
          </a:p>
          <a:p>
            <a:pPr lvl="1"/>
            <a:r>
              <a:rPr lang="en-US" dirty="0" smtClean="0"/>
              <a:t>Two types of deviance: </a:t>
            </a:r>
            <a:endParaRPr lang="en-US" sz="2400" dirty="0" smtClean="0"/>
          </a:p>
          <a:p>
            <a:pPr lvl="2"/>
            <a:r>
              <a:rPr lang="en-US" b="1" dirty="0" smtClean="0"/>
              <a:t>Primary Deviance</a:t>
            </a:r>
            <a:r>
              <a:rPr lang="en-US" dirty="0" smtClean="0"/>
              <a:t>: nonconformity that goes undetected by those in authority. These people do not consider themselves deviant—nor does society.</a:t>
            </a:r>
            <a:endParaRPr lang="en-US" sz="2000" dirty="0" smtClean="0"/>
          </a:p>
          <a:p>
            <a:pPr lvl="2"/>
            <a:r>
              <a:rPr lang="en-US" b="1" dirty="0" smtClean="0"/>
              <a:t>Secondary Deviance:</a:t>
            </a:r>
            <a:r>
              <a:rPr lang="en-US" dirty="0" smtClean="0"/>
              <a:t> Results in individuals being labeled deviant and accepting this label as true. Because they are labeled, it changes his/her life. This becomes the person’s master status. (adopt permanent deviant life-style) </a:t>
            </a:r>
            <a:endParaRPr lang="en-US" sz="2000" dirty="0" smtClean="0"/>
          </a:p>
          <a:p>
            <a:endParaRPr lang="en-US" sz="2800"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Deviance is not ALWAYS BAD</a:t>
            </a:r>
            <a:endParaRPr lang="en-US" dirty="0"/>
          </a:p>
        </p:txBody>
      </p:sp>
      <p:sp>
        <p:nvSpPr>
          <p:cNvPr id="3" name="Content Placeholder 2"/>
          <p:cNvSpPr>
            <a:spLocks noGrp="1"/>
          </p:cNvSpPr>
          <p:nvPr>
            <p:ph idx="1"/>
          </p:nvPr>
        </p:nvSpPr>
        <p:spPr/>
        <p:txBody>
          <a:bodyPr>
            <a:normAutofit/>
          </a:bodyPr>
          <a:lstStyle/>
          <a:p>
            <a:r>
              <a:rPr lang="en-US" dirty="0" smtClean="0"/>
              <a:t>Don’t mistake deviance for crime or being a  criminal. It’s not always bad behavior!</a:t>
            </a:r>
          </a:p>
          <a:p>
            <a:r>
              <a:rPr lang="en-US" dirty="0" smtClean="0"/>
              <a:t>It’s just behavior that violates cultural norms.</a:t>
            </a:r>
          </a:p>
          <a:p>
            <a:r>
              <a:rPr lang="en-US" dirty="0" smtClean="0"/>
              <a:t>For example….</a:t>
            </a:r>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0"/>
            <a:ext cx="8229600" cy="4625975"/>
          </a:xfrm>
        </p:spPr>
        <p:txBody>
          <a:bodyPr>
            <a:noAutofit/>
          </a:bodyPr>
          <a:lstStyle/>
          <a:p>
            <a:pPr lvl="1">
              <a:buNone/>
            </a:pPr>
            <a:r>
              <a:rPr lang="en-US" sz="1600" dirty="0" smtClean="0">
                <a:latin typeface="Batang" pitchFamily="18" charset="-127"/>
                <a:ea typeface="Batang" pitchFamily="18" charset="-127"/>
              </a:rPr>
              <a:t>          One evening after work, a man was waiting for a train when an individual came  up behind him, put a gun to his back and asked for the man’s wallet.  The man calmly and willingly handed over his wallet.  He then said to the young man that had just taken his wallet at gun point “you look cold, can I offer you my coat?” </a:t>
            </a:r>
          </a:p>
          <a:p>
            <a:pPr lvl="1">
              <a:buNone/>
            </a:pPr>
            <a:r>
              <a:rPr lang="en-US" sz="1600" dirty="0" smtClean="0">
                <a:latin typeface="Batang" pitchFamily="18" charset="-127"/>
                <a:ea typeface="Batang" pitchFamily="18" charset="-127"/>
              </a:rPr>
              <a:t>         The young thief gave him an odd look and then took the coat. Next, the man said “you look like you could use a good meal, would you like to grab dinner together? I know a really good diner not far from here.” </a:t>
            </a:r>
          </a:p>
          <a:p>
            <a:pPr lvl="1">
              <a:buNone/>
            </a:pPr>
            <a:r>
              <a:rPr lang="en-US" sz="1600" dirty="0" smtClean="0">
                <a:latin typeface="Batang" pitchFamily="18" charset="-127"/>
                <a:ea typeface="Batang" pitchFamily="18" charset="-127"/>
              </a:rPr>
              <a:t>	     Once again, the young man gave him an odd look and agreed to join him at the diner.  The two shared a quiet but peaceful meal together.  No one in the diner would have suspected that the young man had just stolen the older man’s wallet!</a:t>
            </a:r>
          </a:p>
          <a:p>
            <a:pPr lvl="1">
              <a:buNone/>
            </a:pPr>
            <a:r>
              <a:rPr lang="en-US" sz="1600" dirty="0" smtClean="0">
                <a:latin typeface="Batang" pitchFamily="18" charset="-127"/>
                <a:ea typeface="Batang" pitchFamily="18" charset="-127"/>
              </a:rPr>
              <a:t>	     Finally the check came.  The old man took a look at the check, and said, “I’d be happy to pay for your meal, but there’s just one problem…you have my wallet.”  The thief shifted in his seat, then willingly gave the old man back his wallet.  The old man paid for the entire check and the two left the diner.</a:t>
            </a:r>
          </a:p>
          <a:p>
            <a:pPr lvl="1">
              <a:buNone/>
            </a:pPr>
            <a:r>
              <a:rPr lang="en-US" sz="1600" dirty="0" smtClean="0">
                <a:latin typeface="Batang" pitchFamily="18" charset="-127"/>
                <a:ea typeface="Batang" pitchFamily="18" charset="-127"/>
              </a:rPr>
              <a:t>	     On the street the thief turned around and asked “Why didn’t you call the police, make a scene, or try to get me in trouble?”  The old man shrugged and said “anyone who would take another man’s wallet and coat must be in a desperate situation.  What you needed was a coat, a meal and some hope, not my money.  At this, the two turned and left each other.</a:t>
            </a:r>
          </a:p>
          <a:p>
            <a:pPr lvl="1">
              <a:buNone/>
            </a:pPr>
            <a:endParaRPr lang="en-US" sz="2400" b="1" dirty="0" smtClean="0">
              <a:latin typeface="+mj-lt"/>
              <a:ea typeface="Batang" pitchFamily="18" charset="-127"/>
            </a:endParaRPr>
          </a:p>
          <a:p>
            <a:pPr lvl="1">
              <a:buNone/>
            </a:pPr>
            <a:r>
              <a:rPr lang="en-US" sz="2400" b="1" dirty="0" smtClean="0">
                <a:latin typeface="+mj-lt"/>
                <a:ea typeface="Batang" pitchFamily="18" charset="-127"/>
              </a:rPr>
              <a:t>Each of the characters in this story are “guilty” of a deviant act….what are they?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 through the following list of behaviors…</a:t>
            </a:r>
            <a:endParaRPr lang="en-US" dirty="0"/>
          </a:p>
        </p:txBody>
      </p:sp>
      <p:sp>
        <p:nvSpPr>
          <p:cNvPr id="3" name="Content Placeholder 2"/>
          <p:cNvSpPr>
            <a:spLocks noGrp="1"/>
          </p:cNvSpPr>
          <p:nvPr>
            <p:ph idx="1"/>
          </p:nvPr>
        </p:nvSpPr>
        <p:spPr/>
        <p:txBody>
          <a:bodyPr>
            <a:normAutofit lnSpcReduction="10000"/>
          </a:bodyPr>
          <a:lstStyle/>
          <a:p>
            <a:pPr marL="633222" lvl="0" indent="-514350">
              <a:buFont typeface="+mj-lt"/>
              <a:buAutoNum type="arabicPeriod"/>
            </a:pPr>
            <a:r>
              <a:rPr lang="en-US" dirty="0" smtClean="0"/>
              <a:t>Continuously talking to oneself in public</a:t>
            </a:r>
          </a:p>
          <a:p>
            <a:pPr marL="633222" lvl="0" indent="-514350">
              <a:buFont typeface="+mj-lt"/>
              <a:buAutoNum type="arabicPeriod"/>
            </a:pPr>
            <a:r>
              <a:rPr lang="en-US" dirty="0" smtClean="0"/>
              <a:t>Drag racing on a public street or highway</a:t>
            </a:r>
          </a:p>
          <a:p>
            <a:pPr marL="633222" lvl="0" indent="-514350">
              <a:buFont typeface="+mj-lt"/>
              <a:buAutoNum type="arabicPeriod"/>
            </a:pPr>
            <a:r>
              <a:rPr lang="en-US" dirty="0" smtClean="0"/>
              <a:t>Regularly using illegal drugs</a:t>
            </a:r>
          </a:p>
          <a:p>
            <a:pPr marL="633222" lvl="0" indent="-514350">
              <a:buFont typeface="+mj-lt"/>
              <a:buAutoNum type="arabicPeriod"/>
            </a:pPr>
            <a:r>
              <a:rPr lang="en-US" dirty="0" smtClean="0"/>
              <a:t>A man wearing women’s clothing</a:t>
            </a:r>
          </a:p>
          <a:p>
            <a:pPr marL="633222" lvl="0" indent="-514350">
              <a:buFont typeface="+mj-lt"/>
              <a:buAutoNum type="arabicPeriod"/>
            </a:pPr>
            <a:r>
              <a:rPr lang="en-US" dirty="0" smtClean="0"/>
              <a:t>Attacking another person with a weapon</a:t>
            </a:r>
          </a:p>
          <a:p>
            <a:pPr>
              <a:buNone/>
            </a:pPr>
            <a:endParaRPr lang="en-US" dirty="0" smtClean="0"/>
          </a:p>
          <a:p>
            <a:r>
              <a:rPr lang="en-US" dirty="0" smtClean="0"/>
              <a:t>All of these scenarios involve someone breaking the rules or norms of society. </a:t>
            </a:r>
            <a:r>
              <a:rPr lang="en-US" u="dbl" dirty="0" smtClean="0"/>
              <a:t>Behavior that violates significant social norms is called </a:t>
            </a:r>
            <a:r>
              <a:rPr lang="en-US" b="1" u="dbl" dirty="0" smtClean="0"/>
              <a:t>deviance</a:t>
            </a:r>
            <a:r>
              <a:rPr lang="en-US" u="dbl" dirty="0" smtClean="0"/>
              <a:t>.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Deviance Spectrum…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Not ALL norm violations are deviant acts. It is society’s judgment on which behaviors are considered deviant. </a:t>
            </a:r>
          </a:p>
          <a:p>
            <a:pPr lvl="1"/>
            <a:r>
              <a:rPr lang="en-US" dirty="0" smtClean="0"/>
              <a:t>For example, police officer kills a perpetrator of a crime to defend him/herself…Deviant?</a:t>
            </a:r>
          </a:p>
          <a:p>
            <a:pPr>
              <a:buNone/>
            </a:pPr>
            <a:endParaRPr lang="en-US" dirty="0" smtClean="0"/>
          </a:p>
          <a:p>
            <a:r>
              <a:rPr lang="en-US" dirty="0" smtClean="0"/>
              <a:t>Many people become labeled deviant as they continue to repeat the offense.</a:t>
            </a:r>
          </a:p>
          <a:p>
            <a:pPr lvl="1"/>
            <a:r>
              <a:rPr lang="en-US" dirty="0" smtClean="0"/>
              <a:t>Ex. person gets caught speeding while driving once, they are not deviant, but if it continues, they may have their license taken away because they are a danger to have on the road. That person has just become deviant.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 be labeled deviant: </a:t>
            </a:r>
            <a:endParaRPr lang="en-US" dirty="0"/>
          </a:p>
        </p:txBody>
      </p:sp>
      <p:sp>
        <p:nvSpPr>
          <p:cNvPr id="3" name="Content Placeholder 2"/>
          <p:cNvSpPr>
            <a:spLocks noGrp="1"/>
          </p:cNvSpPr>
          <p:nvPr>
            <p:ph idx="1"/>
          </p:nvPr>
        </p:nvSpPr>
        <p:spPr/>
        <p:txBody>
          <a:bodyPr/>
          <a:lstStyle/>
          <a:p>
            <a:pPr lvl="0"/>
            <a:r>
              <a:rPr lang="en-US" dirty="0" smtClean="0"/>
              <a:t>You must be caught committing the deviant act.</a:t>
            </a:r>
            <a:endParaRPr lang="en-US" sz="2800" dirty="0" smtClean="0"/>
          </a:p>
          <a:p>
            <a:pPr lvl="0"/>
            <a:r>
              <a:rPr lang="en-US" dirty="0" smtClean="0"/>
              <a:t>You must also be stigmatized by society. </a:t>
            </a:r>
            <a:endParaRPr lang="en-US" sz="2800" dirty="0" smtClean="0"/>
          </a:p>
          <a:p>
            <a:pPr lvl="1"/>
            <a:r>
              <a:rPr lang="en-US" dirty="0" smtClean="0"/>
              <a:t>What is a </a:t>
            </a:r>
            <a:r>
              <a:rPr lang="en-US" b="1" dirty="0" smtClean="0"/>
              <a:t>stigma</a:t>
            </a:r>
            <a:r>
              <a:rPr lang="en-US" dirty="0" smtClean="0"/>
              <a:t>? </a:t>
            </a:r>
            <a:endParaRPr lang="en-US" sz="2400" dirty="0" smtClean="0"/>
          </a:p>
          <a:p>
            <a:pPr lvl="2"/>
            <a:r>
              <a:rPr lang="en-US" dirty="0" smtClean="0"/>
              <a:t>A mark of social disgrace that sets the deviant apart from the rest of society. (Example: Prison mates wear a special uniform so they can be identified. This serves as a warning sign to others as well as a form of public humiliation.)</a:t>
            </a:r>
            <a:endParaRPr lang="en-US" sz="2000"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Social Functions of Deviance</a:t>
            </a:r>
            <a:endParaRPr lang="en-US" dirty="0"/>
          </a:p>
        </p:txBody>
      </p:sp>
      <p:sp>
        <p:nvSpPr>
          <p:cNvPr id="3" name="Content Placeholder 2"/>
          <p:cNvSpPr>
            <a:spLocks noGrp="1"/>
          </p:cNvSpPr>
          <p:nvPr>
            <p:ph idx="1"/>
          </p:nvPr>
        </p:nvSpPr>
        <p:spPr/>
        <p:txBody>
          <a:bodyPr>
            <a:normAutofit fontScale="77500" lnSpcReduction="20000"/>
          </a:bodyPr>
          <a:lstStyle/>
          <a:p>
            <a:pPr marL="633222" lvl="0" indent="-514350">
              <a:buNone/>
            </a:pPr>
            <a:r>
              <a:rPr lang="en-US" b="1" dirty="0" smtClean="0"/>
              <a:t>Unifying the Group</a:t>
            </a:r>
            <a:endParaRPr lang="en-US" sz="2800" dirty="0" smtClean="0"/>
          </a:p>
          <a:p>
            <a:pPr lvl="1"/>
            <a:r>
              <a:rPr lang="en-US" dirty="0" smtClean="0"/>
              <a:t>Draws a line between those who are within the “normal group” and those who are breaking social norms.</a:t>
            </a:r>
            <a:endParaRPr lang="en-US" sz="2400" dirty="0" smtClean="0"/>
          </a:p>
          <a:p>
            <a:pPr marL="633222" lvl="0" indent="-514350">
              <a:buNone/>
            </a:pPr>
            <a:endParaRPr lang="en-US" b="1" dirty="0" smtClean="0"/>
          </a:p>
          <a:p>
            <a:pPr marL="633222" lvl="0" indent="-514350">
              <a:buNone/>
            </a:pPr>
            <a:r>
              <a:rPr lang="en-US" b="1" dirty="0" smtClean="0"/>
              <a:t>Clarifying Norms</a:t>
            </a:r>
            <a:endParaRPr lang="en-US" sz="2800" dirty="0" smtClean="0"/>
          </a:p>
          <a:p>
            <a:pPr lvl="1"/>
            <a:r>
              <a:rPr lang="en-US" dirty="0" smtClean="0"/>
              <a:t>Deviance helps clarify what the social norms are, when they are broken, it helps others to understand what is “normal” or acceptable behavior. </a:t>
            </a:r>
            <a:endParaRPr lang="en-US" sz="2400" dirty="0" smtClean="0"/>
          </a:p>
          <a:p>
            <a:pPr lvl="1"/>
            <a:r>
              <a:rPr lang="en-US" dirty="0" smtClean="0"/>
              <a:t>Punishment of deviant people serves as a warning for others.</a:t>
            </a:r>
            <a:endParaRPr lang="en-US" sz="2400" dirty="0" smtClean="0"/>
          </a:p>
          <a:p>
            <a:pPr>
              <a:buNone/>
            </a:pPr>
            <a:endParaRPr lang="en-US" sz="2800" dirty="0" smtClean="0"/>
          </a:p>
          <a:p>
            <a:pPr marL="633222" lvl="0" indent="-514350">
              <a:buNone/>
            </a:pPr>
            <a:r>
              <a:rPr lang="en-US" b="1" dirty="0" smtClean="0"/>
              <a:t>Diffusing  Tension </a:t>
            </a:r>
            <a:endParaRPr lang="en-US" sz="2800" dirty="0" smtClean="0"/>
          </a:p>
          <a:p>
            <a:pPr lvl="1"/>
            <a:r>
              <a:rPr lang="en-US" dirty="0" smtClean="0"/>
              <a:t>Minor acts of deviance can be used as “stress relievers” for those unhappy with a certain situation. For example, participating in a small demonstration could help someone battling over their discontent with the current political system. </a:t>
            </a:r>
            <a:endParaRPr lang="en-US" sz="2400"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633222" lvl="0" indent="-514350">
              <a:buNone/>
            </a:pPr>
            <a:r>
              <a:rPr lang="en-US" sz="2600" b="1" dirty="0" smtClean="0"/>
              <a:t>Identifying Problems</a:t>
            </a:r>
            <a:endParaRPr lang="en-US" sz="2600" dirty="0" smtClean="0"/>
          </a:p>
          <a:p>
            <a:pPr lvl="1"/>
            <a:r>
              <a:rPr lang="en-US" sz="2400" dirty="0" smtClean="0"/>
              <a:t>Deviance can help bring about social change by identifying problem areas. If many people are participating in the deviant behavior, it could be a warning sign that something in society needs to change. </a:t>
            </a:r>
          </a:p>
          <a:p>
            <a:pPr>
              <a:buNone/>
            </a:pPr>
            <a:r>
              <a:rPr lang="en-US" dirty="0" smtClean="0"/>
              <a:t> </a:t>
            </a:r>
            <a:endParaRPr lang="en-US" sz="2800" dirty="0" smtClean="0"/>
          </a:p>
          <a:p>
            <a:pPr marL="633222" lvl="0" indent="-514350">
              <a:buNone/>
            </a:pPr>
            <a:r>
              <a:rPr lang="en-US" sz="2600" b="1" dirty="0" smtClean="0"/>
              <a:t>Providing Jobs</a:t>
            </a:r>
            <a:endParaRPr lang="en-US" sz="2600" dirty="0" smtClean="0"/>
          </a:p>
          <a:p>
            <a:pPr lvl="1"/>
            <a:r>
              <a:rPr lang="en-US" sz="2400" dirty="0" smtClean="0"/>
              <a:t>Dealing with deviance provides a multitude of jobs including judges, lawyers, police officers, prison personnel, parole officers, crime reporters, criminologists, etc. </a:t>
            </a:r>
          </a:p>
          <a:p>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Cultural Transmission Theory </a:t>
            </a:r>
            <a:endParaRPr lang="en-US" dirty="0"/>
          </a:p>
        </p:txBody>
      </p:sp>
      <p:sp>
        <p:nvSpPr>
          <p:cNvPr id="3" name="Content Placeholder 2"/>
          <p:cNvSpPr>
            <a:spLocks noGrp="1"/>
          </p:cNvSpPr>
          <p:nvPr>
            <p:ph idx="1"/>
          </p:nvPr>
        </p:nvSpPr>
        <p:spPr/>
        <p:txBody>
          <a:bodyPr/>
          <a:lstStyle/>
          <a:p>
            <a:pPr lvl="1"/>
            <a:r>
              <a:rPr lang="en-US" dirty="0" smtClean="0"/>
              <a:t>Views deviance as a </a:t>
            </a:r>
            <a:r>
              <a:rPr lang="en-US" b="1" dirty="0" smtClean="0"/>
              <a:t>learned behavior</a:t>
            </a:r>
            <a:r>
              <a:rPr lang="en-US" dirty="0" smtClean="0"/>
              <a:t>, just as non-deviant behavior is learned (through interaction with others)</a:t>
            </a:r>
            <a:endParaRPr lang="en-US" sz="2400" dirty="0" smtClean="0"/>
          </a:p>
          <a:p>
            <a:pPr lvl="1"/>
            <a:r>
              <a:rPr lang="en-US" dirty="0" smtClean="0"/>
              <a:t>In many cases, deviant people have been exposed to deviant behavior more often and, as a result, the person is</a:t>
            </a:r>
            <a:r>
              <a:rPr lang="en-US" b="1" dirty="0" smtClean="0"/>
              <a:t> socialized </a:t>
            </a:r>
            <a:r>
              <a:rPr lang="en-US" dirty="0" smtClean="0"/>
              <a:t>into deviant behavior rather then into socially acceptable behavior. </a:t>
            </a:r>
            <a:endParaRPr lang="en-US" sz="2400" dirty="0" smtClean="0"/>
          </a:p>
          <a:p>
            <a:pPr lvl="2"/>
            <a:r>
              <a:rPr lang="en-US" b="1" dirty="0" smtClean="0"/>
              <a:t>Differential Association—</a:t>
            </a:r>
            <a:r>
              <a:rPr lang="en-US" dirty="0" smtClean="0"/>
              <a:t>The proportion of interactions a person has with deviant vs. non-deviant behavior will determine their socialized behavior. </a:t>
            </a:r>
            <a:endParaRPr lang="en-US" sz="20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Transmission Theory </a:t>
            </a:r>
            <a:endParaRPr lang="en-US" dirty="0"/>
          </a:p>
        </p:txBody>
      </p:sp>
      <p:sp>
        <p:nvSpPr>
          <p:cNvPr id="3" name="Content Placeholder 2"/>
          <p:cNvSpPr>
            <a:spLocks noGrp="1"/>
          </p:cNvSpPr>
          <p:nvPr>
            <p:ph idx="1"/>
          </p:nvPr>
        </p:nvSpPr>
        <p:spPr/>
        <p:txBody>
          <a:bodyPr/>
          <a:lstStyle/>
          <a:p>
            <a:r>
              <a:rPr lang="en-US" dirty="0" smtClean="0"/>
              <a:t>The cultural transmission theory is an </a:t>
            </a:r>
            <a:r>
              <a:rPr lang="en-US" u="sng" dirty="0" smtClean="0"/>
              <a:t>interactionist theory</a:t>
            </a:r>
            <a:r>
              <a:rPr lang="en-US" dirty="0" smtClean="0"/>
              <a:t> of deviance</a:t>
            </a:r>
          </a:p>
          <a:p>
            <a:r>
              <a:rPr lang="en-US" dirty="0" smtClean="0"/>
              <a:t>The difference between deviants and the rest of society lies in the norms to which each person chooses to conform. </a:t>
            </a:r>
          </a:p>
          <a:p>
            <a:pPr lvl="1"/>
            <a:r>
              <a:rPr lang="en-US" dirty="0" smtClean="0"/>
              <a:t>The deviant individual conforms to norms that are not accepted by the larger community. </a:t>
            </a:r>
          </a:p>
          <a:p>
            <a:pPr lvl="1"/>
            <a:r>
              <a:rPr lang="en-US" dirty="0" smtClean="0"/>
              <a:t>The non-deviant conforms to socially accepted norms.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Structural-Strain  Theory</a:t>
            </a:r>
            <a:endParaRPr lang="en-US" dirty="0"/>
          </a:p>
        </p:txBody>
      </p:sp>
      <p:sp>
        <p:nvSpPr>
          <p:cNvPr id="3" name="Content Placeholder 2"/>
          <p:cNvSpPr>
            <a:spLocks noGrp="1"/>
          </p:cNvSpPr>
          <p:nvPr>
            <p:ph idx="1"/>
          </p:nvPr>
        </p:nvSpPr>
        <p:spPr/>
        <p:txBody>
          <a:bodyPr>
            <a:normAutofit lnSpcReduction="10000"/>
          </a:bodyPr>
          <a:lstStyle/>
          <a:p>
            <a:pPr lvl="1"/>
            <a:r>
              <a:rPr lang="en-US" dirty="0" smtClean="0"/>
              <a:t>A functionalist perspective on deviance. </a:t>
            </a:r>
            <a:endParaRPr lang="en-US" sz="2400" dirty="0" smtClean="0"/>
          </a:p>
          <a:p>
            <a:pPr lvl="1"/>
            <a:r>
              <a:rPr lang="en-US" dirty="0" smtClean="0"/>
              <a:t>Views deviance as the natural outgrowth of the values, norms, and structure of society. Not everyone in society has the ability to achieve economic success, and therefore deviant behavior is the result of unequal opportunity (lack of education, cannot find job, etc.) </a:t>
            </a:r>
            <a:endParaRPr lang="en-US" sz="2400" dirty="0" smtClean="0"/>
          </a:p>
          <a:p>
            <a:pPr lvl="2"/>
            <a:r>
              <a:rPr lang="en-US" b="1" dirty="0" smtClean="0"/>
              <a:t>Anomie—</a:t>
            </a:r>
            <a:r>
              <a:rPr lang="en-US" dirty="0" smtClean="0"/>
              <a:t>A situation that arises when the norms of society are unclear or are no longer applicable. Individuals do not have sufficient guidelines for behavior. (This leads to high rates of suicide)</a:t>
            </a:r>
            <a:endParaRPr lang="en-US" sz="20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2676</TotalTime>
  <Words>1196</Words>
  <Application>Microsoft Office PowerPoint</Application>
  <PresentationFormat>On-screen Show (4:3)</PresentationFormat>
  <Paragraphs>93</Paragraphs>
  <Slides>16</Slides>
  <Notes>12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Module</vt:lpstr>
      <vt:lpstr>Deviance Theories </vt:lpstr>
      <vt:lpstr>Read through the following list of behaviors…</vt:lpstr>
      <vt:lpstr>The Deviance Spectrum…</vt:lpstr>
      <vt:lpstr>To be labeled deviant: </vt:lpstr>
      <vt:lpstr>Social Functions of Deviance</vt:lpstr>
      <vt:lpstr>Slide 6</vt:lpstr>
      <vt:lpstr>Cultural Transmission Theory </vt:lpstr>
      <vt:lpstr>Cultural Transmission Theory </vt:lpstr>
      <vt:lpstr>Structural-Strain  Theory</vt:lpstr>
      <vt:lpstr>Ways of adaptation to society</vt:lpstr>
      <vt:lpstr>Structural-Strain  Theory</vt:lpstr>
      <vt:lpstr>Control Theory: </vt:lpstr>
      <vt:lpstr>Conflict Theory: </vt:lpstr>
      <vt:lpstr>Labeling Theory: </vt:lpstr>
      <vt:lpstr>Deviance is not ALWAYS BAD</vt:lpstr>
      <vt:lpstr>Slide 16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Deviance Theories </dc:title>
  <dc:creator>jmuller</dc:creator>
  <cp:lastModifiedBy>John Hampton</cp:lastModifiedBy>
  <cp:revision>142</cp:revision>
  <dcterms:created xsi:type="dcterms:W3CDTF">2009-06-02T12:22:09Z</dcterms:created>
  <dcterms:modified xsi:type="dcterms:W3CDTF">2012-05-29T11:38:56Z</dcterms:modified>
</cp:coreProperties>
</file>